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2" r:id="rId16"/>
    <p:sldId id="273" r:id="rId17"/>
    <p:sldId id="274" r:id="rId18"/>
    <p:sldId id="275"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3" autoAdjust="0"/>
    <p:restoredTop sz="94660"/>
  </p:normalViewPr>
  <p:slideViewPr>
    <p:cSldViewPr>
      <p:cViewPr>
        <p:scale>
          <a:sx n="59" d="100"/>
          <a:sy n="59" d="100"/>
        </p:scale>
        <p:origin x="-840" y="2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98C92AD-CB2B-4A2E-A7FE-9F4D7A3F76A3}" type="datetimeFigureOut">
              <a:rPr lang="es-ES" smtClean="0"/>
              <a:pPr/>
              <a:t>27/09/2012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73A375C-AC7C-491E-87C0-8F57D382F822}"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98C92AD-CB2B-4A2E-A7FE-9F4D7A3F76A3}" type="datetimeFigureOut">
              <a:rPr lang="es-ES" smtClean="0"/>
              <a:pPr/>
              <a:t>27/09/2012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73A375C-AC7C-491E-87C0-8F57D382F82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98C92AD-CB2B-4A2E-A7FE-9F4D7A3F76A3}" type="datetimeFigureOut">
              <a:rPr lang="es-ES" smtClean="0"/>
              <a:pPr/>
              <a:t>27/09/2012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73A375C-AC7C-491E-87C0-8F57D382F82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98C92AD-CB2B-4A2E-A7FE-9F4D7A3F76A3}" type="datetimeFigureOut">
              <a:rPr lang="es-ES" smtClean="0"/>
              <a:pPr/>
              <a:t>27/09/2012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73A375C-AC7C-491E-87C0-8F57D382F82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98C92AD-CB2B-4A2E-A7FE-9F4D7A3F76A3}" type="datetimeFigureOut">
              <a:rPr lang="es-ES" smtClean="0"/>
              <a:pPr/>
              <a:t>27/09/2012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73A375C-AC7C-491E-87C0-8F57D382F822}"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98C92AD-CB2B-4A2E-A7FE-9F4D7A3F76A3}" type="datetimeFigureOut">
              <a:rPr lang="es-ES" smtClean="0"/>
              <a:pPr/>
              <a:t>27/09/2012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73A375C-AC7C-491E-87C0-8F57D382F82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98C92AD-CB2B-4A2E-A7FE-9F4D7A3F76A3}" type="datetimeFigureOut">
              <a:rPr lang="es-ES" smtClean="0"/>
              <a:pPr/>
              <a:t>27/09/2012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73A375C-AC7C-491E-87C0-8F57D382F82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98C92AD-CB2B-4A2E-A7FE-9F4D7A3F76A3}" type="datetimeFigureOut">
              <a:rPr lang="es-ES" smtClean="0"/>
              <a:pPr/>
              <a:t>27/09/2012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73A375C-AC7C-491E-87C0-8F57D382F82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98C92AD-CB2B-4A2E-A7FE-9F4D7A3F76A3}" type="datetimeFigureOut">
              <a:rPr lang="es-ES" smtClean="0"/>
              <a:pPr/>
              <a:t>27/09/2012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73A375C-AC7C-491E-87C0-8F57D382F82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98C92AD-CB2B-4A2E-A7FE-9F4D7A3F76A3}" type="datetimeFigureOut">
              <a:rPr lang="es-ES" smtClean="0"/>
              <a:pPr/>
              <a:t>27/09/2012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73A375C-AC7C-491E-87C0-8F57D382F82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98C92AD-CB2B-4A2E-A7FE-9F4D7A3F76A3}" type="datetimeFigureOut">
              <a:rPr lang="es-ES" smtClean="0"/>
              <a:pPr/>
              <a:t>27/09/2012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73A375C-AC7C-491E-87C0-8F57D382F82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C92AD-CB2B-4A2E-A7FE-9F4D7A3F76A3}" type="datetimeFigureOut">
              <a:rPr lang="es-ES" smtClean="0"/>
              <a:pPr/>
              <a:t>27/09/2012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A375C-AC7C-491E-87C0-8F57D382F82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video" Target="file:///C:\Documents%20and%20Settings\CRISTIAN\Mis%20documentos\AINTE%20ACADEMIA%20Formulacion%20quimica%20inorganica%20Cationes.mpeg"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file:///C:\Documents%20and%20Settings\CRISTIAN\Mis%20documentos\QUIMICA%20Inorganica%20-%20Acidos%20unicoos%20formulacion.mpeg"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file:///C:\Documents%20and%20Settings\CRISTIAN\Mis%20documentos\Centender%20la%20nomenclatura.mpeg"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ES" sz="9600" b="1" spc="100" dirty="0" smtClean="0">
                <a:ln w="76200">
                  <a:solidFill>
                    <a:schemeClr val="tx1"/>
                  </a:solidFill>
                  <a:prstDash val="solid"/>
                </a:ln>
                <a:noFill/>
                <a:effectLst>
                  <a:outerShdw blurRad="25000" dist="20000" dir="16020000" algn="tl">
                    <a:schemeClr val="accent1">
                      <a:satMod val="200000"/>
                      <a:shade val="1000"/>
                      <a:alpha val="60000"/>
                    </a:schemeClr>
                  </a:outerShdw>
                </a:effectLst>
                <a:latin typeface="Arial Black" pitchFamily="34" charset="0"/>
              </a:rPr>
              <a:t>Química  Inorgánica</a:t>
            </a:r>
            <a:endParaRPr lang="es-ES" sz="9600" b="1" spc="100" dirty="0">
              <a:ln w="76200">
                <a:solidFill>
                  <a:schemeClr val="tx1"/>
                </a:solidFill>
                <a:prstDash val="solid"/>
              </a:ln>
              <a:noFill/>
              <a:effectLst>
                <a:outerShdw blurRad="25000" dist="20000" dir="16020000" algn="tl">
                  <a:schemeClr val="accent1">
                    <a:satMod val="200000"/>
                    <a:shade val="1000"/>
                    <a:alpha val="60000"/>
                  </a:schemeClr>
                </a:outerShdw>
              </a:effectLst>
              <a:latin typeface="Arial Black" pitchFamily="34" charset="0"/>
            </a:endParaRPr>
          </a:p>
        </p:txBody>
      </p:sp>
      <p:pic>
        <p:nvPicPr>
          <p:cNvPr id="27650" name="Picture 2" descr="http://newtoncmc.files.wordpress.com/2011/05/quimica2.jpg"/>
          <p:cNvPicPr>
            <a:picLocks noChangeAspect="1" noChangeArrowheads="1"/>
          </p:cNvPicPr>
          <p:nvPr/>
        </p:nvPicPr>
        <p:blipFill>
          <a:blip r:embed="rId3" cstate="print"/>
          <a:srcRect/>
          <a:stretch>
            <a:fillRect/>
          </a:stretch>
        </p:blipFill>
        <p:spPr bwMode="auto">
          <a:xfrm>
            <a:off x="7572364" y="5143512"/>
            <a:ext cx="1571636" cy="1534458"/>
          </a:xfrm>
          <a:prstGeom prst="rect">
            <a:avLst/>
          </a:prstGeom>
          <a:noFill/>
        </p:spPr>
      </p:pic>
      <p:pic>
        <p:nvPicPr>
          <p:cNvPr id="27652" name="Picture 4" descr="http://www.fermates.com/comun/objetos/atomo.png"/>
          <p:cNvPicPr>
            <a:picLocks noChangeAspect="1" noChangeArrowheads="1"/>
          </p:cNvPicPr>
          <p:nvPr/>
        </p:nvPicPr>
        <p:blipFill>
          <a:blip r:embed="rId4"/>
          <a:srcRect/>
          <a:stretch>
            <a:fillRect/>
          </a:stretch>
        </p:blipFill>
        <p:spPr bwMode="auto">
          <a:xfrm>
            <a:off x="2143108" y="857232"/>
            <a:ext cx="4762500" cy="47625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b="1" dirty="0" smtClean="0">
                <a:solidFill>
                  <a:schemeClr val="bg1"/>
                </a:solidFill>
              </a:rPr>
              <a:t>Óxidos </a:t>
            </a:r>
            <a:r>
              <a:rPr lang="es-ES" dirty="0" smtClean="0"/>
              <a:t/>
            </a:r>
            <a:br>
              <a:rPr lang="es-ES" dirty="0" smtClean="0"/>
            </a:br>
            <a:endParaRPr lang="es-ES" dirty="0"/>
          </a:p>
        </p:txBody>
      </p:sp>
      <p:sp>
        <p:nvSpPr>
          <p:cNvPr id="3" name="2 Subtítulo"/>
          <p:cNvSpPr>
            <a:spLocks noGrp="1"/>
          </p:cNvSpPr>
          <p:nvPr>
            <p:ph type="subTitle" idx="1"/>
          </p:nvPr>
        </p:nvSpPr>
        <p:spPr>
          <a:xfrm>
            <a:off x="1371600" y="3886200"/>
            <a:ext cx="6400800" cy="2543196"/>
          </a:xfrm>
        </p:spPr>
        <p:txBody>
          <a:bodyPr>
            <a:normAutofit fontScale="77500" lnSpcReduction="20000"/>
          </a:bodyPr>
          <a:lstStyle/>
          <a:p>
            <a:pPr lvl="1"/>
            <a:r>
              <a:rPr lang="es-ES" sz="4100" dirty="0" smtClean="0"/>
              <a:t>  </a:t>
            </a:r>
            <a:r>
              <a:rPr lang="es-ES" sz="4100" dirty="0" smtClean="0">
                <a:solidFill>
                  <a:schemeClr val="tx1"/>
                </a:solidFill>
              </a:rPr>
              <a:t>          Son compuestos binarios formados por la combinación de un elemento y oxígeno. Hay dos clases de óxidos que son los óxidos básicos y los óxidos ácidos (anhídridos). </a:t>
            </a:r>
          </a:p>
          <a:p>
            <a:endParaRPr lang="es-ES" dirty="0"/>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28596" y="285728"/>
            <a:ext cx="4040188" cy="639762"/>
          </a:xfrm>
        </p:spPr>
        <p:txBody>
          <a:bodyPr/>
          <a:lstStyle/>
          <a:p>
            <a:pPr algn="ctr"/>
            <a:r>
              <a:rPr lang="es-ES" dirty="0" smtClean="0"/>
              <a:t>ÓXIDOS BÁSICOS</a:t>
            </a:r>
            <a:endParaRPr lang="es-ES" dirty="0"/>
          </a:p>
        </p:txBody>
      </p:sp>
      <p:sp>
        <p:nvSpPr>
          <p:cNvPr id="4" name="3 Marcador de contenido"/>
          <p:cNvSpPr>
            <a:spLocks noGrp="1"/>
          </p:cNvSpPr>
          <p:nvPr>
            <p:ph sz="half" idx="2"/>
          </p:nvPr>
        </p:nvSpPr>
        <p:spPr>
          <a:xfrm>
            <a:off x="457200" y="928670"/>
            <a:ext cx="4040188" cy="3786214"/>
          </a:xfrm>
        </p:spPr>
        <p:txBody>
          <a:bodyPr>
            <a:normAutofit fontScale="92500" lnSpcReduction="20000"/>
          </a:bodyPr>
          <a:lstStyle/>
          <a:p>
            <a:pPr lvl="1"/>
            <a:r>
              <a:rPr lang="es-ES" dirty="0" smtClean="0"/>
              <a:t>Son compuestos binarios formados por la combinación de un metal y el oxígeno. Su fórmula general es:  </a:t>
            </a:r>
          </a:p>
          <a:p>
            <a:pPr lvl="1"/>
            <a:r>
              <a:rPr lang="es-ES" dirty="0" smtClean="0"/>
              <a:t>M2OX </a:t>
            </a:r>
          </a:p>
          <a:p>
            <a:pPr lvl="1"/>
            <a:r>
              <a:rPr lang="es-ES" dirty="0" smtClean="0"/>
              <a:t>Donde M es un metal y X la valencia del metal (el 2 corresponde a la valencia del oxígeno). </a:t>
            </a:r>
          </a:p>
          <a:p>
            <a:pPr lvl="1"/>
            <a:r>
              <a:rPr lang="es-ES" dirty="0" smtClean="0"/>
              <a:t>LAS VALENCIAS DE LOS ELEMENTOS SE INTERCAMBIAN ENTRE ELLOS Y SE PONEN COMO SUBÍNDICES. (Si la valencia es par se simplifica). </a:t>
            </a:r>
          </a:p>
          <a:p>
            <a:pPr lvl="1"/>
            <a:endParaRPr lang="es-ES" dirty="0" smtClean="0"/>
          </a:p>
        </p:txBody>
      </p:sp>
      <p:sp>
        <p:nvSpPr>
          <p:cNvPr id="5" name="4 Marcador de texto"/>
          <p:cNvSpPr>
            <a:spLocks noGrp="1"/>
          </p:cNvSpPr>
          <p:nvPr>
            <p:ph type="body" sz="quarter" idx="3"/>
          </p:nvPr>
        </p:nvSpPr>
        <p:spPr>
          <a:xfrm>
            <a:off x="4643438" y="285728"/>
            <a:ext cx="4041775" cy="639762"/>
          </a:xfrm>
        </p:spPr>
        <p:txBody>
          <a:bodyPr>
            <a:normAutofit fontScale="92500"/>
          </a:bodyPr>
          <a:lstStyle/>
          <a:p>
            <a:pPr algn="ctr"/>
            <a:r>
              <a:rPr lang="es-ES" dirty="0" smtClean="0"/>
              <a:t>ÓXIDOS ÁCIDOS O ANHÍDRIDOS</a:t>
            </a:r>
            <a:endParaRPr lang="es-ES" dirty="0"/>
          </a:p>
        </p:txBody>
      </p:sp>
      <p:sp>
        <p:nvSpPr>
          <p:cNvPr id="6" name="5 Marcador de contenido"/>
          <p:cNvSpPr>
            <a:spLocks noGrp="1"/>
          </p:cNvSpPr>
          <p:nvPr>
            <p:ph sz="quarter" idx="4"/>
          </p:nvPr>
        </p:nvSpPr>
        <p:spPr>
          <a:xfrm>
            <a:off x="4643438" y="928670"/>
            <a:ext cx="4041775" cy="3571900"/>
          </a:xfrm>
        </p:spPr>
        <p:txBody>
          <a:bodyPr>
            <a:normAutofit fontScale="92500" lnSpcReduction="20000"/>
          </a:bodyPr>
          <a:lstStyle/>
          <a:p>
            <a:pPr lvl="1"/>
            <a:r>
              <a:rPr lang="es-ES" dirty="0" smtClean="0"/>
              <a:t>Son compuestos binarios formados por un no metal y oxígeno. Su fórmula general es: N2OX </a:t>
            </a:r>
          </a:p>
          <a:p>
            <a:pPr lvl="1"/>
            <a:r>
              <a:rPr lang="es-ES" dirty="0" smtClean="0"/>
              <a:t>Donde N es un no metal y la X la valencia del no metal (el 2 corresponde a la valencia del oxígeno). </a:t>
            </a:r>
          </a:p>
          <a:p>
            <a:pPr lvl="1"/>
            <a:r>
              <a:rPr lang="es-ES" dirty="0" smtClean="0"/>
              <a:t>LAS VALENCIAS DE LOS ELEMENTOS SE INTERCAMBIAN ENTRE ELLOS Y SE PONEN COMO SUBÍNDICES. (Si la valencia es par se simplifica). </a:t>
            </a:r>
          </a:p>
          <a:p>
            <a:endParaRPr lang="es-ES" dirty="0"/>
          </a:p>
        </p:txBody>
      </p:sp>
      <p:pic>
        <p:nvPicPr>
          <p:cNvPr id="7" name="6 Imagen"/>
          <p:cNvPicPr/>
          <p:nvPr/>
        </p:nvPicPr>
        <p:blipFill>
          <a:blip r:embed="rId3"/>
          <a:srcRect l="2246" t="45834" r="13965" b="21484"/>
          <a:stretch>
            <a:fillRect/>
          </a:stretch>
        </p:blipFill>
        <p:spPr bwMode="auto">
          <a:xfrm>
            <a:off x="428596" y="4643446"/>
            <a:ext cx="4000528" cy="1714512"/>
          </a:xfrm>
          <a:prstGeom prst="rect">
            <a:avLst/>
          </a:prstGeom>
          <a:noFill/>
          <a:ln w="9525">
            <a:noFill/>
            <a:miter lim="800000"/>
            <a:headEnd/>
            <a:tailEnd/>
          </a:ln>
        </p:spPr>
      </p:pic>
      <p:pic>
        <p:nvPicPr>
          <p:cNvPr id="8" name="7 Imagen"/>
          <p:cNvPicPr/>
          <p:nvPr/>
        </p:nvPicPr>
        <p:blipFill>
          <a:blip r:embed="rId4"/>
          <a:srcRect l="6641" t="22526" r="33105" b="16927"/>
          <a:stretch>
            <a:fillRect/>
          </a:stretch>
        </p:blipFill>
        <p:spPr bwMode="auto">
          <a:xfrm>
            <a:off x="4929190" y="4286256"/>
            <a:ext cx="3786214" cy="2357454"/>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body" idx="1"/>
          </p:nvPr>
        </p:nvSpPr>
        <p:spPr>
          <a:xfrm>
            <a:off x="428596" y="571480"/>
            <a:ext cx="4040188" cy="639762"/>
          </a:xfrm>
        </p:spPr>
        <p:txBody>
          <a:bodyPr>
            <a:normAutofit/>
          </a:bodyPr>
          <a:lstStyle/>
          <a:p>
            <a:pPr algn="ctr"/>
            <a:r>
              <a:rPr lang="es-ES" dirty="0" smtClean="0"/>
              <a:t>HIDRUROS</a:t>
            </a:r>
            <a:endParaRPr lang="es-ES" dirty="0"/>
          </a:p>
        </p:txBody>
      </p:sp>
      <p:sp>
        <p:nvSpPr>
          <p:cNvPr id="5" name="4 Marcador de contenido"/>
          <p:cNvSpPr>
            <a:spLocks noGrp="1"/>
          </p:cNvSpPr>
          <p:nvPr>
            <p:ph sz="half" idx="2"/>
          </p:nvPr>
        </p:nvSpPr>
        <p:spPr>
          <a:xfrm>
            <a:off x="428596" y="1214422"/>
            <a:ext cx="4040188" cy="3071834"/>
          </a:xfrm>
        </p:spPr>
        <p:txBody>
          <a:bodyPr>
            <a:normAutofit/>
          </a:bodyPr>
          <a:lstStyle/>
          <a:p>
            <a:pPr lvl="1"/>
            <a:r>
              <a:rPr lang="es-ES" b="1" dirty="0" smtClean="0">
                <a:solidFill>
                  <a:srgbClr val="FF0000"/>
                </a:solidFill>
              </a:rPr>
              <a:t>Son compuestos binarios formados por un metal e Hidrógeno. Su fórmula general es:  MHX </a:t>
            </a:r>
          </a:p>
          <a:p>
            <a:pPr lvl="1"/>
            <a:r>
              <a:rPr lang="es-ES" b="1" dirty="0" smtClean="0">
                <a:solidFill>
                  <a:srgbClr val="FF0000"/>
                </a:solidFill>
              </a:rPr>
              <a:t>Donde M es un  metal y la X la valencia del metal. </a:t>
            </a:r>
          </a:p>
          <a:p>
            <a:pPr lvl="1"/>
            <a:r>
              <a:rPr lang="es-ES" b="1" dirty="0" smtClean="0">
                <a:solidFill>
                  <a:srgbClr val="FF0000"/>
                </a:solidFill>
              </a:rPr>
              <a:t>EL HIDRÓGENO SIEMPRE TIENE VALENCIA 1. </a:t>
            </a:r>
          </a:p>
          <a:p>
            <a:endParaRPr lang="es-ES" dirty="0"/>
          </a:p>
        </p:txBody>
      </p:sp>
      <p:sp>
        <p:nvSpPr>
          <p:cNvPr id="6" name="5 Marcador de texto"/>
          <p:cNvSpPr>
            <a:spLocks noGrp="1"/>
          </p:cNvSpPr>
          <p:nvPr>
            <p:ph type="body" sz="quarter" idx="3"/>
          </p:nvPr>
        </p:nvSpPr>
        <p:spPr>
          <a:xfrm>
            <a:off x="4500562" y="500042"/>
            <a:ext cx="4041775" cy="639762"/>
          </a:xfrm>
        </p:spPr>
        <p:txBody>
          <a:bodyPr/>
          <a:lstStyle/>
          <a:p>
            <a:pPr algn="ctr"/>
            <a:r>
              <a:rPr lang="es-ES" dirty="0" smtClean="0"/>
              <a:t>HIDRUROS NO METALES</a:t>
            </a:r>
            <a:endParaRPr lang="es-ES" dirty="0"/>
          </a:p>
        </p:txBody>
      </p:sp>
      <p:sp>
        <p:nvSpPr>
          <p:cNvPr id="7" name="6 Marcador de contenido"/>
          <p:cNvSpPr>
            <a:spLocks noGrp="1"/>
          </p:cNvSpPr>
          <p:nvPr>
            <p:ph sz="quarter" idx="4"/>
          </p:nvPr>
        </p:nvSpPr>
        <p:spPr>
          <a:xfrm>
            <a:off x="4429124" y="1214422"/>
            <a:ext cx="4041775" cy="3429024"/>
          </a:xfrm>
        </p:spPr>
        <p:txBody>
          <a:bodyPr>
            <a:normAutofit fontScale="92500"/>
          </a:bodyPr>
          <a:lstStyle/>
          <a:p>
            <a:pPr lvl="1"/>
            <a:r>
              <a:rPr lang="es-ES" b="1" dirty="0" smtClean="0">
                <a:solidFill>
                  <a:srgbClr val="FF0000"/>
                </a:solidFill>
              </a:rPr>
              <a:t>Hay no metales como el nitrógeno, fósforo, arsénico antimonio, carbono, silicio y boro que forman compuestos con el hidrógeno y que reciben nombres especiales. </a:t>
            </a:r>
          </a:p>
          <a:p>
            <a:pPr lvl="1"/>
            <a:r>
              <a:rPr lang="es-ES" b="1" dirty="0" smtClean="0">
                <a:solidFill>
                  <a:srgbClr val="FF0000"/>
                </a:solidFill>
              </a:rPr>
              <a:t>Nitrógeno, fósforo, arsénico, antimonio y el boro funcionan con la valencia 3 mientras que el carbono y el silicio lo hacen con valencia 4. </a:t>
            </a:r>
          </a:p>
          <a:p>
            <a:endParaRPr lang="es-ES" dirty="0"/>
          </a:p>
        </p:txBody>
      </p:sp>
      <p:pic>
        <p:nvPicPr>
          <p:cNvPr id="4" name="3 Imagen"/>
          <p:cNvPicPr/>
          <p:nvPr/>
        </p:nvPicPr>
        <p:blipFill>
          <a:blip r:embed="rId3"/>
          <a:srcRect t="47656" r="29785" b="21484"/>
          <a:stretch>
            <a:fillRect/>
          </a:stretch>
        </p:blipFill>
        <p:spPr bwMode="auto">
          <a:xfrm>
            <a:off x="214282" y="4572008"/>
            <a:ext cx="4429156" cy="1714512"/>
          </a:xfrm>
          <a:prstGeom prst="rect">
            <a:avLst/>
          </a:prstGeom>
          <a:noFill/>
          <a:ln w="9525">
            <a:noFill/>
            <a:miter lim="800000"/>
            <a:headEnd/>
            <a:tailEnd/>
          </a:ln>
        </p:spPr>
      </p:pic>
      <p:pic>
        <p:nvPicPr>
          <p:cNvPr id="8" name="7 Imagen"/>
          <p:cNvPicPr/>
          <p:nvPr/>
        </p:nvPicPr>
        <p:blipFill>
          <a:blip r:embed="rId4"/>
          <a:srcRect l="7715" t="31771" r="22754" b="24219"/>
          <a:stretch>
            <a:fillRect/>
          </a:stretch>
        </p:blipFill>
        <p:spPr bwMode="auto">
          <a:xfrm>
            <a:off x="4857752" y="4572008"/>
            <a:ext cx="4033842" cy="1681163"/>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28596" y="357166"/>
            <a:ext cx="4040188" cy="639762"/>
          </a:xfrm>
        </p:spPr>
        <p:txBody>
          <a:bodyPr/>
          <a:lstStyle/>
          <a:p>
            <a:pPr algn="ctr"/>
            <a:r>
              <a:rPr lang="es-ES" dirty="0" smtClean="0"/>
              <a:t>ÁCIDOS HIDRÁCIDOS </a:t>
            </a:r>
            <a:endParaRPr lang="es-ES" dirty="0"/>
          </a:p>
        </p:txBody>
      </p:sp>
      <p:sp>
        <p:nvSpPr>
          <p:cNvPr id="4" name="3 Marcador de contenido"/>
          <p:cNvSpPr>
            <a:spLocks noGrp="1"/>
          </p:cNvSpPr>
          <p:nvPr>
            <p:ph sz="half" idx="2"/>
          </p:nvPr>
        </p:nvSpPr>
        <p:spPr>
          <a:xfrm>
            <a:off x="428596" y="1071546"/>
            <a:ext cx="4040188" cy="3929090"/>
          </a:xfrm>
        </p:spPr>
        <p:txBody>
          <a:bodyPr>
            <a:normAutofit/>
          </a:bodyPr>
          <a:lstStyle/>
          <a:p>
            <a:pPr lvl="1"/>
            <a:r>
              <a:rPr lang="es-ES" sz="1700" dirty="0" smtClean="0"/>
              <a:t>Son compuestos binarios formados por un no metal e hidrógeno. Los no metales que forman estos ácidos son los siguientes: </a:t>
            </a:r>
          </a:p>
          <a:p>
            <a:pPr lvl="1"/>
            <a:r>
              <a:rPr lang="es-ES" sz="1700" dirty="0" smtClean="0"/>
              <a:t>Flúor, cloro, bromo, yodo (todos ellos funcionan con la valencia 1) </a:t>
            </a:r>
          </a:p>
          <a:p>
            <a:pPr lvl="1"/>
            <a:r>
              <a:rPr lang="es-ES" sz="1700" dirty="0" smtClean="0"/>
              <a:t>Azufre, selenio, teluro (funcionan con la valencia 2). </a:t>
            </a:r>
          </a:p>
          <a:p>
            <a:pPr lvl="1"/>
            <a:r>
              <a:rPr lang="es-ES" sz="1700" dirty="0" smtClean="0"/>
              <a:t>Su fórmula general es: </a:t>
            </a:r>
          </a:p>
          <a:p>
            <a:pPr lvl="1"/>
            <a:r>
              <a:rPr lang="es-ES" sz="1700" dirty="0" smtClean="0"/>
              <a:t>HxN </a:t>
            </a:r>
          </a:p>
          <a:p>
            <a:pPr lvl="1"/>
            <a:r>
              <a:rPr lang="es-ES" sz="1700" dirty="0" smtClean="0"/>
              <a:t>Donde N es el  no metal y la X la valencia del no metal. (El hidrógeno funciona con valencia 1). </a:t>
            </a:r>
          </a:p>
          <a:p>
            <a:endParaRPr lang="es-ES" dirty="0"/>
          </a:p>
        </p:txBody>
      </p:sp>
      <p:sp>
        <p:nvSpPr>
          <p:cNvPr id="5" name="4 Marcador de texto"/>
          <p:cNvSpPr>
            <a:spLocks noGrp="1"/>
          </p:cNvSpPr>
          <p:nvPr>
            <p:ph type="body" sz="quarter" idx="3"/>
          </p:nvPr>
        </p:nvSpPr>
        <p:spPr>
          <a:xfrm>
            <a:off x="4572000" y="357166"/>
            <a:ext cx="4041775" cy="639762"/>
          </a:xfrm>
        </p:spPr>
        <p:txBody>
          <a:bodyPr/>
          <a:lstStyle/>
          <a:p>
            <a:pPr algn="ctr"/>
            <a:r>
              <a:rPr lang="es-ES" dirty="0" smtClean="0"/>
              <a:t>ÁCIDOS OXÁCIDOS </a:t>
            </a:r>
            <a:endParaRPr lang="es-ES" dirty="0"/>
          </a:p>
        </p:txBody>
      </p:sp>
      <p:sp>
        <p:nvSpPr>
          <p:cNvPr id="6" name="5 Marcador de contenido"/>
          <p:cNvSpPr>
            <a:spLocks noGrp="1"/>
          </p:cNvSpPr>
          <p:nvPr>
            <p:ph sz="quarter" idx="4"/>
          </p:nvPr>
        </p:nvSpPr>
        <p:spPr>
          <a:xfrm>
            <a:off x="4572000" y="1071546"/>
            <a:ext cx="4041775" cy="3357586"/>
          </a:xfrm>
        </p:spPr>
        <p:txBody>
          <a:bodyPr>
            <a:normAutofit fontScale="92500" lnSpcReduction="10000"/>
          </a:bodyPr>
          <a:lstStyle/>
          <a:p>
            <a:pPr lvl="1"/>
            <a:r>
              <a:rPr lang="es-ES" dirty="0" smtClean="0"/>
              <a:t>Son compuestos ternarios formados por un no metal, oxígeno e hidrógeno. Se obtienen a partir del óxido ácido o anhídrido correspondiente sumándole una molécula de agua (H2O). </a:t>
            </a:r>
          </a:p>
          <a:p>
            <a:pPr lvl="1"/>
            <a:r>
              <a:rPr lang="es-ES" dirty="0" smtClean="0"/>
              <a:t>Su fórmula general es: </a:t>
            </a:r>
          </a:p>
          <a:p>
            <a:pPr lvl="1"/>
            <a:r>
              <a:rPr lang="es-ES" dirty="0" smtClean="0"/>
              <a:t>H2O + N2Ox = HaNbOc </a:t>
            </a:r>
          </a:p>
          <a:p>
            <a:pPr lvl="1"/>
            <a:r>
              <a:rPr lang="es-ES" dirty="0" smtClean="0"/>
              <a:t>Donde H es el hidrógeno, N el no metal y O el oxígeno. </a:t>
            </a:r>
          </a:p>
          <a:p>
            <a:endParaRPr lang="es-ES" dirty="0"/>
          </a:p>
        </p:txBody>
      </p:sp>
      <p:sp>
        <p:nvSpPr>
          <p:cNvPr id="7" name="2 Marcador de texto"/>
          <p:cNvSpPr txBox="1">
            <a:spLocks/>
          </p:cNvSpPr>
          <p:nvPr/>
        </p:nvSpPr>
        <p:spPr>
          <a:xfrm>
            <a:off x="455613" y="357166"/>
            <a:ext cx="4040188"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smtClean="0">
              <a:ln>
                <a:noFill/>
              </a:ln>
              <a:solidFill>
                <a:schemeClr val="tx1"/>
              </a:solidFill>
              <a:effectLst/>
              <a:uLnTx/>
              <a:uFillTx/>
              <a:latin typeface="+mn-lt"/>
              <a:ea typeface="+mn-ea"/>
              <a:cs typeface="+mn-cs"/>
            </a:endParaRPr>
          </a:p>
        </p:txBody>
      </p:sp>
      <p:sp>
        <p:nvSpPr>
          <p:cNvPr id="8" name="4 Marcador de texto"/>
          <p:cNvSpPr txBox="1">
            <a:spLocks/>
          </p:cNvSpPr>
          <p:nvPr/>
        </p:nvSpPr>
        <p:spPr>
          <a:xfrm>
            <a:off x="4643438" y="357166"/>
            <a:ext cx="4041775"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smtClean="0">
              <a:ln>
                <a:noFill/>
              </a:ln>
              <a:solidFill>
                <a:schemeClr val="tx1"/>
              </a:solidFill>
              <a:effectLst/>
              <a:uLnTx/>
              <a:uFillTx/>
              <a:latin typeface="+mn-lt"/>
              <a:ea typeface="+mn-ea"/>
              <a:cs typeface="+mn-cs"/>
            </a:endParaRPr>
          </a:p>
        </p:txBody>
      </p:sp>
      <p:sp>
        <p:nvSpPr>
          <p:cNvPr id="9" name="2 Marcador de texto"/>
          <p:cNvSpPr txBox="1">
            <a:spLocks/>
          </p:cNvSpPr>
          <p:nvPr/>
        </p:nvSpPr>
        <p:spPr>
          <a:xfrm>
            <a:off x="455613" y="285728"/>
            <a:ext cx="4040188"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3 Marcador de contenido"/>
          <p:cNvSpPr txBox="1">
            <a:spLocks/>
          </p:cNvSpPr>
          <p:nvPr/>
        </p:nvSpPr>
        <p:spPr>
          <a:xfrm>
            <a:off x="455613" y="925490"/>
            <a:ext cx="4040188" cy="39512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smtClean="0">
              <a:ln>
                <a:noFill/>
              </a:ln>
              <a:solidFill>
                <a:schemeClr val="tx1"/>
              </a:solidFill>
              <a:effectLst/>
              <a:uLnTx/>
              <a:uFillTx/>
              <a:latin typeface="+mn-lt"/>
              <a:ea typeface="+mn-ea"/>
              <a:cs typeface="+mn-cs"/>
            </a:endParaRPr>
          </a:p>
        </p:txBody>
      </p:sp>
      <p:sp>
        <p:nvSpPr>
          <p:cNvPr id="11" name="4 Marcador de texto"/>
          <p:cNvSpPr txBox="1">
            <a:spLocks/>
          </p:cNvSpPr>
          <p:nvPr/>
        </p:nvSpPr>
        <p:spPr>
          <a:xfrm>
            <a:off x="4643438" y="285728"/>
            <a:ext cx="4041775"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5 Marcador de contenido"/>
          <p:cNvSpPr txBox="1">
            <a:spLocks/>
          </p:cNvSpPr>
          <p:nvPr/>
        </p:nvSpPr>
        <p:spPr>
          <a:xfrm>
            <a:off x="4643438" y="925490"/>
            <a:ext cx="4041775" cy="39512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15" name="14 Imagen"/>
          <p:cNvPicPr/>
          <p:nvPr/>
        </p:nvPicPr>
        <p:blipFill>
          <a:blip r:embed="rId3"/>
          <a:srcRect l="12012" t="31771" r="25391" b="32031"/>
          <a:stretch>
            <a:fillRect/>
          </a:stretch>
        </p:blipFill>
        <p:spPr bwMode="auto">
          <a:xfrm>
            <a:off x="4071934" y="4857760"/>
            <a:ext cx="4786346" cy="1719304"/>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428604"/>
            <a:ext cx="7772400" cy="1470025"/>
          </a:xfrm>
        </p:spPr>
        <p:txBody>
          <a:bodyPr/>
          <a:lstStyle/>
          <a:p>
            <a:r>
              <a:rPr lang="es-ES" b="1" dirty="0" smtClean="0"/>
              <a:t>HIDRÓXIDOS</a:t>
            </a:r>
            <a:endParaRPr lang="es-ES" b="1" dirty="0"/>
          </a:p>
        </p:txBody>
      </p:sp>
      <p:sp>
        <p:nvSpPr>
          <p:cNvPr id="3" name="2 Subtítulo"/>
          <p:cNvSpPr>
            <a:spLocks noGrp="1"/>
          </p:cNvSpPr>
          <p:nvPr>
            <p:ph type="subTitle" idx="1"/>
          </p:nvPr>
        </p:nvSpPr>
        <p:spPr>
          <a:xfrm>
            <a:off x="1357290" y="1714488"/>
            <a:ext cx="6400800" cy="1752600"/>
          </a:xfrm>
        </p:spPr>
        <p:txBody>
          <a:bodyPr>
            <a:normAutofit fontScale="85000" lnSpcReduction="20000"/>
          </a:bodyPr>
          <a:lstStyle/>
          <a:p>
            <a:r>
              <a:rPr lang="es-ES" dirty="0" smtClean="0">
                <a:solidFill>
                  <a:schemeClr val="tx1"/>
                </a:solidFill>
              </a:rPr>
              <a:t>Son compuestos formados por un metal y el grupo hidroxilo (OH). Su fórmula general es:   </a:t>
            </a:r>
            <a:r>
              <a:rPr lang="es-ES" b="1" dirty="0" smtClean="0">
                <a:solidFill>
                  <a:schemeClr val="tx1"/>
                </a:solidFill>
              </a:rPr>
              <a:t>M(OH)X </a:t>
            </a:r>
            <a:r>
              <a:rPr lang="es-ES" dirty="0" smtClean="0">
                <a:solidFill>
                  <a:schemeClr val="tx1"/>
                </a:solidFill>
              </a:rPr>
              <a:t>  Donde M es un  metal y la X la valencia del metal   EL GRUPO -OH SIEMPRE TIENE VALENCIA 1. </a:t>
            </a:r>
            <a:endParaRPr lang="es-ES" dirty="0">
              <a:solidFill>
                <a:schemeClr val="tx1"/>
              </a:solidFill>
            </a:endParaRPr>
          </a:p>
        </p:txBody>
      </p:sp>
      <p:pic>
        <p:nvPicPr>
          <p:cNvPr id="4" name="3 Imagen"/>
          <p:cNvPicPr/>
          <p:nvPr/>
        </p:nvPicPr>
        <p:blipFill>
          <a:blip r:embed="rId3"/>
          <a:srcRect l="3711" t="29948" r="17578" b="29167"/>
          <a:stretch>
            <a:fillRect/>
          </a:stretch>
        </p:blipFill>
        <p:spPr bwMode="auto">
          <a:xfrm>
            <a:off x="714348" y="3571876"/>
            <a:ext cx="7677150" cy="2990850"/>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txBody>
          <a:bodyPr/>
          <a:lstStyle/>
          <a:p>
            <a:r>
              <a:rPr lang="es-ES" b="1" dirty="0" smtClean="0"/>
              <a:t>SALES </a:t>
            </a:r>
            <a:endParaRPr lang="es-ES" b="1" dirty="0"/>
          </a:p>
        </p:txBody>
      </p:sp>
      <p:sp>
        <p:nvSpPr>
          <p:cNvPr id="3" name="2 Marcador de texto"/>
          <p:cNvSpPr>
            <a:spLocks noGrp="1"/>
          </p:cNvSpPr>
          <p:nvPr>
            <p:ph type="body" idx="1"/>
          </p:nvPr>
        </p:nvSpPr>
        <p:spPr>
          <a:xfrm>
            <a:off x="428596" y="1285860"/>
            <a:ext cx="4040188" cy="639762"/>
          </a:xfrm>
        </p:spPr>
        <p:txBody>
          <a:bodyPr>
            <a:normAutofit fontScale="92500"/>
          </a:bodyPr>
          <a:lstStyle/>
          <a:p>
            <a:pPr algn="ctr"/>
            <a:r>
              <a:rPr lang="es-ES" dirty="0" smtClean="0">
                <a:solidFill>
                  <a:srgbClr val="FF0000"/>
                </a:solidFill>
              </a:rPr>
              <a:t>SALES DE ÁCIDOS HIDRÁCIDOS</a:t>
            </a:r>
            <a:endParaRPr lang="es-ES" dirty="0">
              <a:solidFill>
                <a:srgbClr val="FF0000"/>
              </a:solidFill>
            </a:endParaRPr>
          </a:p>
        </p:txBody>
      </p:sp>
      <p:sp>
        <p:nvSpPr>
          <p:cNvPr id="4" name="3 Marcador de contenido"/>
          <p:cNvSpPr>
            <a:spLocks noGrp="1"/>
          </p:cNvSpPr>
          <p:nvPr>
            <p:ph sz="half" idx="2"/>
          </p:nvPr>
        </p:nvSpPr>
        <p:spPr>
          <a:xfrm>
            <a:off x="428596" y="1928802"/>
            <a:ext cx="4040188" cy="3951288"/>
          </a:xfrm>
        </p:spPr>
        <p:txBody>
          <a:bodyPr>
            <a:normAutofit fontScale="92500" lnSpcReduction="10000"/>
          </a:bodyPr>
          <a:lstStyle/>
          <a:p>
            <a:pPr lvl="1"/>
            <a:r>
              <a:rPr lang="es-ES" b="1" dirty="0" smtClean="0">
                <a:solidFill>
                  <a:srgbClr val="FF0000"/>
                </a:solidFill>
              </a:rPr>
              <a:t>Se obtienen sustituyendo los hidrógenos del ácido hidrácido correspondiente por un metal. </a:t>
            </a:r>
          </a:p>
          <a:p>
            <a:pPr lvl="1"/>
            <a:r>
              <a:rPr lang="es-ES" b="1" dirty="0" smtClean="0">
                <a:solidFill>
                  <a:srgbClr val="FF0000"/>
                </a:solidFill>
              </a:rPr>
              <a:t>Se nombran con el nombre del no metal terminado en –uro seguido del nombre del metal. Si el metal tiene más de una valencia se indica al final, en números romanos y entre paréntesis. </a:t>
            </a:r>
          </a:p>
          <a:p>
            <a:pPr lvl="1"/>
            <a:r>
              <a:rPr lang="es-ES" b="1" dirty="0" smtClean="0">
                <a:solidFill>
                  <a:srgbClr val="FF0000"/>
                </a:solidFill>
              </a:rPr>
              <a:t>El número de hidrógenos que se le quitan al ácido se le pone como subíndice al metal. </a:t>
            </a:r>
          </a:p>
          <a:p>
            <a:endParaRPr lang="es-ES" dirty="0"/>
          </a:p>
        </p:txBody>
      </p:sp>
      <p:sp>
        <p:nvSpPr>
          <p:cNvPr id="5" name="4 Marcador de texto"/>
          <p:cNvSpPr>
            <a:spLocks noGrp="1"/>
          </p:cNvSpPr>
          <p:nvPr>
            <p:ph type="body" sz="quarter" idx="3"/>
          </p:nvPr>
        </p:nvSpPr>
        <p:spPr>
          <a:xfrm>
            <a:off x="4643438" y="1285860"/>
            <a:ext cx="4041775" cy="639762"/>
          </a:xfrm>
        </p:spPr>
        <p:txBody>
          <a:bodyPr/>
          <a:lstStyle/>
          <a:p>
            <a:pPr algn="ctr"/>
            <a:r>
              <a:rPr lang="es-ES" dirty="0" smtClean="0">
                <a:solidFill>
                  <a:srgbClr val="CC00FF"/>
                </a:solidFill>
              </a:rPr>
              <a:t>SALES DE ÁCIDOS OXÁCIDOS</a:t>
            </a:r>
            <a:endParaRPr lang="es-ES" dirty="0">
              <a:solidFill>
                <a:srgbClr val="CC00FF"/>
              </a:solidFill>
            </a:endParaRPr>
          </a:p>
        </p:txBody>
      </p:sp>
      <p:sp>
        <p:nvSpPr>
          <p:cNvPr id="6" name="5 Marcador de contenido"/>
          <p:cNvSpPr>
            <a:spLocks noGrp="1"/>
          </p:cNvSpPr>
          <p:nvPr>
            <p:ph sz="quarter" idx="4"/>
          </p:nvPr>
        </p:nvSpPr>
        <p:spPr>
          <a:xfrm>
            <a:off x="4643438" y="1928802"/>
            <a:ext cx="4041775" cy="3951288"/>
          </a:xfrm>
        </p:spPr>
        <p:txBody>
          <a:bodyPr>
            <a:normAutofit/>
          </a:bodyPr>
          <a:lstStyle/>
          <a:p>
            <a:pPr lvl="1"/>
            <a:r>
              <a:rPr lang="es-ES" b="1" dirty="0" smtClean="0">
                <a:solidFill>
                  <a:srgbClr val="CC00FF"/>
                </a:solidFill>
              </a:rPr>
              <a:t>Son compuestos ternarios formados por un metal, un no metal y el oxígeno. </a:t>
            </a:r>
          </a:p>
          <a:p>
            <a:pPr lvl="1"/>
            <a:r>
              <a:rPr lang="es-ES" b="1" dirty="0" smtClean="0">
                <a:solidFill>
                  <a:srgbClr val="CC00FF"/>
                </a:solidFill>
              </a:rPr>
              <a:t>Se obtienen a partir de los ácidos oxácidos sustituyendo los hidrógenos de éstos por un metal. </a:t>
            </a:r>
          </a:p>
          <a:p>
            <a:pPr lvl="1"/>
            <a:r>
              <a:rPr lang="es-ES" b="1" dirty="0" smtClean="0">
                <a:solidFill>
                  <a:srgbClr val="CC00FF"/>
                </a:solidFill>
              </a:rPr>
              <a:t>Vamos a estudiar dos tipos de sales de ácidos oxácidos, las sales neutras y las sales ácidas.</a:t>
            </a:r>
          </a:p>
          <a:p>
            <a:endParaRPr lang="es-ES" dirty="0"/>
          </a:p>
        </p:txBody>
      </p:sp>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28596" y="357166"/>
            <a:ext cx="4040188" cy="639762"/>
          </a:xfrm>
        </p:spPr>
        <p:txBody>
          <a:bodyPr/>
          <a:lstStyle/>
          <a:p>
            <a:pPr algn="ctr"/>
            <a:r>
              <a:rPr lang="es-ES" dirty="0" smtClean="0"/>
              <a:t>SALES NEUTRAS </a:t>
            </a:r>
            <a:endParaRPr lang="es-ES" dirty="0"/>
          </a:p>
        </p:txBody>
      </p:sp>
      <p:sp>
        <p:nvSpPr>
          <p:cNvPr id="4" name="3 Marcador de contenido"/>
          <p:cNvSpPr>
            <a:spLocks noGrp="1"/>
          </p:cNvSpPr>
          <p:nvPr>
            <p:ph sz="half" idx="2"/>
          </p:nvPr>
        </p:nvSpPr>
        <p:spPr>
          <a:xfrm>
            <a:off x="428596" y="1000108"/>
            <a:ext cx="4040188" cy="3786214"/>
          </a:xfrm>
        </p:spPr>
        <p:txBody>
          <a:bodyPr>
            <a:normAutofit fontScale="92500" lnSpcReduction="20000"/>
          </a:bodyPr>
          <a:lstStyle/>
          <a:p>
            <a:pPr lvl="1"/>
            <a:r>
              <a:rPr lang="es-ES" dirty="0" smtClean="0"/>
              <a:t>Se obtienen sustituyendo todos los hidrógenos de un ácido oxácido por un metal. </a:t>
            </a:r>
          </a:p>
          <a:p>
            <a:pPr lvl="1"/>
            <a:r>
              <a:rPr lang="es-ES" dirty="0" smtClean="0"/>
              <a:t>La valencia del metal se le pone como subíndice al resto del ácido sin los hidrógenos. El número de hidrógenos que se le quiten al ácido se le ponen como subíndice al metal. </a:t>
            </a:r>
          </a:p>
          <a:p>
            <a:pPr lvl="1"/>
            <a:r>
              <a:rPr lang="es-ES" dirty="0" smtClean="0"/>
              <a:t>Se nombran sustituyendo los sufijos que utilizábamos en el ácido (-oso e –</a:t>
            </a:r>
            <a:r>
              <a:rPr lang="es-ES" dirty="0" err="1" smtClean="0"/>
              <a:t>ico</a:t>
            </a:r>
            <a:r>
              <a:rPr lang="es-ES" dirty="0" smtClean="0"/>
              <a:t>) por los sufijos -</a:t>
            </a:r>
            <a:r>
              <a:rPr lang="es-ES" dirty="0" err="1" smtClean="0"/>
              <a:t>ito</a:t>
            </a:r>
            <a:r>
              <a:rPr lang="es-ES" dirty="0" smtClean="0"/>
              <a:t> y -ato respectivamente. </a:t>
            </a:r>
          </a:p>
          <a:p>
            <a:endParaRPr lang="es-ES" dirty="0"/>
          </a:p>
        </p:txBody>
      </p:sp>
      <p:sp>
        <p:nvSpPr>
          <p:cNvPr id="5" name="4 Marcador de texto"/>
          <p:cNvSpPr>
            <a:spLocks noGrp="1"/>
          </p:cNvSpPr>
          <p:nvPr>
            <p:ph type="body" sz="quarter" idx="3"/>
          </p:nvPr>
        </p:nvSpPr>
        <p:spPr>
          <a:xfrm>
            <a:off x="4500562" y="357166"/>
            <a:ext cx="4041775" cy="639762"/>
          </a:xfrm>
        </p:spPr>
        <p:txBody>
          <a:bodyPr/>
          <a:lstStyle/>
          <a:p>
            <a:pPr algn="ctr"/>
            <a:r>
              <a:rPr lang="es-ES" dirty="0" smtClean="0">
                <a:solidFill>
                  <a:schemeClr val="bg1"/>
                </a:solidFill>
              </a:rPr>
              <a:t>SALES ACIDAS </a:t>
            </a:r>
            <a:endParaRPr lang="es-ES" dirty="0">
              <a:solidFill>
                <a:schemeClr val="bg1"/>
              </a:solidFill>
            </a:endParaRPr>
          </a:p>
        </p:txBody>
      </p:sp>
      <p:sp>
        <p:nvSpPr>
          <p:cNvPr id="6" name="5 Marcador de contenido"/>
          <p:cNvSpPr>
            <a:spLocks noGrp="1"/>
          </p:cNvSpPr>
          <p:nvPr>
            <p:ph sz="quarter" idx="4"/>
          </p:nvPr>
        </p:nvSpPr>
        <p:spPr>
          <a:xfrm>
            <a:off x="4500562" y="1000108"/>
            <a:ext cx="4041775" cy="3951288"/>
          </a:xfrm>
        </p:spPr>
        <p:txBody>
          <a:bodyPr>
            <a:normAutofit fontScale="85000" lnSpcReduction="20000"/>
          </a:bodyPr>
          <a:lstStyle/>
          <a:p>
            <a:pPr lvl="1"/>
            <a:r>
              <a:rPr lang="es-ES" b="1" dirty="0" smtClean="0">
                <a:solidFill>
                  <a:schemeClr val="bg1"/>
                </a:solidFill>
              </a:rPr>
              <a:t>Son compuestos que se obtienen sustituyendo PARTE DE LOS HIDRÓGENOS de un ácido oxácido por un metal. </a:t>
            </a:r>
          </a:p>
          <a:p>
            <a:pPr lvl="1"/>
            <a:r>
              <a:rPr lang="es-ES" b="1" dirty="0" smtClean="0">
                <a:solidFill>
                  <a:schemeClr val="bg1"/>
                </a:solidFill>
              </a:rPr>
              <a:t>El número de hidrógenos que se le quitan al ácido se le pone como subíndice al metal y la valencia del metal se le pone como subíndice al resto del ácido. </a:t>
            </a:r>
          </a:p>
          <a:p>
            <a:pPr lvl="1"/>
            <a:r>
              <a:rPr lang="es-ES" b="1" dirty="0" smtClean="0">
                <a:solidFill>
                  <a:schemeClr val="bg1"/>
                </a:solidFill>
              </a:rPr>
              <a:t>Se nombran con la palabra hidrógeno precedida de los prefijos di- (H2), </a:t>
            </a:r>
            <a:r>
              <a:rPr lang="es-ES" b="1" dirty="0" err="1" smtClean="0">
                <a:solidFill>
                  <a:schemeClr val="bg1"/>
                </a:solidFill>
              </a:rPr>
              <a:t>tri</a:t>
            </a:r>
            <a:r>
              <a:rPr lang="es-ES" b="1" dirty="0" smtClean="0">
                <a:solidFill>
                  <a:schemeClr val="bg1"/>
                </a:solidFill>
              </a:rPr>
              <a:t>- (H3) seguido del nombre de la sal correspondiente. </a:t>
            </a:r>
          </a:p>
          <a:p>
            <a:pPr lvl="1"/>
            <a:r>
              <a:rPr lang="es-ES" b="1" dirty="0" smtClean="0">
                <a:solidFill>
                  <a:schemeClr val="bg1"/>
                </a:solidFill>
              </a:rPr>
              <a:t>Forman sales ácidos los no metales siguientes: S, Se, Te, y los ácido </a:t>
            </a:r>
            <a:r>
              <a:rPr lang="es-ES" b="1" dirty="0" err="1" smtClean="0">
                <a:solidFill>
                  <a:schemeClr val="bg1"/>
                </a:solidFill>
              </a:rPr>
              <a:t>spiro</a:t>
            </a:r>
            <a:r>
              <a:rPr lang="es-ES" b="1" dirty="0" smtClean="0">
                <a:solidFill>
                  <a:schemeClr val="bg1"/>
                </a:solidFill>
              </a:rPr>
              <a:t> y orto del P, As y Sb</a:t>
            </a:r>
          </a:p>
          <a:p>
            <a:endParaRPr lang="es-ES" dirty="0"/>
          </a:p>
        </p:txBody>
      </p:sp>
      <p:pic>
        <p:nvPicPr>
          <p:cNvPr id="7" name="6 Imagen"/>
          <p:cNvPicPr/>
          <p:nvPr/>
        </p:nvPicPr>
        <p:blipFill>
          <a:blip r:embed="rId3"/>
          <a:srcRect l="8496" t="27604" r="26074" b="21615"/>
          <a:stretch>
            <a:fillRect/>
          </a:stretch>
        </p:blipFill>
        <p:spPr bwMode="auto">
          <a:xfrm>
            <a:off x="500034" y="4500570"/>
            <a:ext cx="4691073" cy="2143127"/>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bg1"/>
                </a:solidFill>
              </a:rPr>
              <a:t>PERÓXIDOS </a:t>
            </a:r>
            <a:endParaRPr lang="es-ES" b="1" dirty="0">
              <a:solidFill>
                <a:schemeClr val="bg1"/>
              </a:solidFill>
            </a:endParaRPr>
          </a:p>
        </p:txBody>
      </p:sp>
      <p:sp>
        <p:nvSpPr>
          <p:cNvPr id="3" name="2 Marcador de contenido"/>
          <p:cNvSpPr>
            <a:spLocks noGrp="1"/>
          </p:cNvSpPr>
          <p:nvPr>
            <p:ph idx="1"/>
          </p:nvPr>
        </p:nvSpPr>
        <p:spPr>
          <a:xfrm>
            <a:off x="457200" y="1600201"/>
            <a:ext cx="8186766" cy="2614618"/>
          </a:xfrm>
        </p:spPr>
        <p:txBody>
          <a:bodyPr/>
          <a:lstStyle/>
          <a:p>
            <a:pPr lvl="1"/>
            <a:r>
              <a:rPr lang="es-ES" dirty="0" smtClean="0">
                <a:solidFill>
                  <a:schemeClr val="bg1"/>
                </a:solidFill>
              </a:rPr>
              <a:t>Se caracterizan por llevar el grupo PEROXO             ( - O – O -) también representado O22-. </a:t>
            </a:r>
          </a:p>
          <a:p>
            <a:pPr lvl="1"/>
            <a:r>
              <a:rPr lang="es-ES" dirty="0" smtClean="0">
                <a:solidFill>
                  <a:schemeClr val="bg1"/>
                </a:solidFill>
              </a:rPr>
              <a:t>Los podemos considerar como óxidos con más oxígeno del que corresponde por la valencia de este elemento. </a:t>
            </a:r>
          </a:p>
          <a:p>
            <a:endParaRPr lang="es-ES" dirty="0"/>
          </a:p>
        </p:txBody>
      </p:sp>
      <p:pic>
        <p:nvPicPr>
          <p:cNvPr id="4" name="3 Imagen"/>
          <p:cNvPicPr/>
          <p:nvPr/>
        </p:nvPicPr>
        <p:blipFill>
          <a:blip r:embed="rId3"/>
          <a:srcRect l="14063" t="30339" r="27734" b="34114"/>
          <a:stretch>
            <a:fillRect/>
          </a:stretch>
        </p:blipFill>
        <p:spPr bwMode="auto">
          <a:xfrm>
            <a:off x="1785918" y="3929066"/>
            <a:ext cx="5676900" cy="260032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786058"/>
            <a:ext cx="7772400" cy="1362075"/>
          </a:xfrm>
        </p:spPr>
        <p:txBody>
          <a:bodyPr/>
          <a:lstStyle/>
          <a:p>
            <a:r>
              <a:rPr lang="es-ES" dirty="0" smtClean="0"/>
              <a:t>integrantes</a:t>
            </a:r>
            <a:endParaRPr lang="es-ES" dirty="0"/>
          </a:p>
        </p:txBody>
      </p:sp>
      <p:sp>
        <p:nvSpPr>
          <p:cNvPr id="3" name="2 Marcador de texto"/>
          <p:cNvSpPr>
            <a:spLocks noGrp="1"/>
          </p:cNvSpPr>
          <p:nvPr>
            <p:ph type="body" idx="1"/>
          </p:nvPr>
        </p:nvSpPr>
        <p:spPr>
          <a:xfrm>
            <a:off x="571472" y="3571876"/>
            <a:ext cx="7772400" cy="1500187"/>
          </a:xfrm>
        </p:spPr>
        <p:txBody>
          <a:bodyPr>
            <a:normAutofit fontScale="92500" lnSpcReduction="10000"/>
          </a:bodyPr>
          <a:lstStyle/>
          <a:p>
            <a:r>
              <a:rPr lang="es-ES" dirty="0" smtClean="0">
                <a:latin typeface="Arial Black" pitchFamily="34" charset="0"/>
              </a:rPr>
              <a:t>Cristian Sánchez Rojas</a:t>
            </a:r>
          </a:p>
          <a:p>
            <a:r>
              <a:rPr lang="es-ES" dirty="0" smtClean="0">
                <a:latin typeface="Arial Black" pitchFamily="34" charset="0"/>
              </a:rPr>
              <a:t>Valentina Ochoa Guisado</a:t>
            </a:r>
          </a:p>
          <a:p>
            <a:r>
              <a:rPr lang="es-ES" dirty="0" smtClean="0">
                <a:latin typeface="Arial Black" pitchFamily="34" charset="0"/>
              </a:rPr>
              <a:t>Laura Blandón Echavarría </a:t>
            </a:r>
          </a:p>
          <a:p>
            <a:r>
              <a:rPr lang="es-ES" sz="3200" dirty="0" smtClean="0">
                <a:solidFill>
                  <a:schemeClr val="tx1"/>
                </a:solidFill>
              </a:rPr>
              <a:t> 10ºA</a:t>
            </a:r>
            <a:endParaRPr lang="es-ES" sz="32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642918"/>
            <a:ext cx="7772400" cy="1470025"/>
          </a:xfrm>
        </p:spPr>
        <p:txBody>
          <a:bodyPr/>
          <a:lstStyle/>
          <a:p>
            <a:r>
              <a:rPr lang="es-ES" b="1" dirty="0" smtClean="0"/>
              <a:t>Química inorgánica</a:t>
            </a:r>
            <a:endParaRPr lang="es-ES" b="1" dirty="0"/>
          </a:p>
        </p:txBody>
      </p:sp>
      <p:sp>
        <p:nvSpPr>
          <p:cNvPr id="3" name="2 Subtítulo"/>
          <p:cNvSpPr>
            <a:spLocks noGrp="1"/>
          </p:cNvSpPr>
          <p:nvPr>
            <p:ph type="subTitle" idx="1"/>
          </p:nvPr>
        </p:nvSpPr>
        <p:spPr>
          <a:xfrm>
            <a:off x="1371600" y="1857364"/>
            <a:ext cx="6400800" cy="3781436"/>
          </a:xfrm>
        </p:spPr>
        <p:txBody>
          <a:bodyPr>
            <a:normAutofit lnSpcReduction="10000"/>
          </a:bodyPr>
          <a:lstStyle/>
          <a:p>
            <a:endParaRPr lang="es-ES" dirty="0" smtClean="0">
              <a:solidFill>
                <a:schemeClr val="tx1"/>
              </a:solidFill>
            </a:endParaRPr>
          </a:p>
          <a:p>
            <a:r>
              <a:rPr lang="es-ES" sz="3600" dirty="0" smtClean="0">
                <a:solidFill>
                  <a:srgbClr val="FFFF00"/>
                </a:solidFill>
              </a:rPr>
              <a:t>La </a:t>
            </a:r>
            <a:r>
              <a:rPr lang="es-ES" sz="3600" dirty="0">
                <a:solidFill>
                  <a:srgbClr val="FFFF00"/>
                </a:solidFill>
              </a:rPr>
              <a:t>química inorgánica es la rama de la química que estudia las propiedades, estructura y reactividad de los compuestos inorgánicos. </a:t>
            </a:r>
            <a:br>
              <a:rPr lang="es-ES" sz="3600" dirty="0">
                <a:solidFill>
                  <a:srgbClr val="FFFF00"/>
                </a:solidFill>
              </a:rPr>
            </a:br>
            <a:endParaRPr lang="es-ES" sz="3600" dirty="0">
              <a:solidFill>
                <a:srgbClr val="FFFF00"/>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71538" y="714356"/>
            <a:ext cx="6929486" cy="5500726"/>
          </a:xfrm>
        </p:spPr>
        <p:txBody>
          <a:bodyPr>
            <a:normAutofit/>
          </a:bodyPr>
          <a:lstStyle/>
          <a:p>
            <a:r>
              <a:rPr lang="es-ES" b="1" dirty="0">
                <a:solidFill>
                  <a:schemeClr val="bg1"/>
                </a:solidFill>
              </a:rPr>
              <a:t>Este campo de la química abarca todos los compuestos químicos descontando los que tienen enlaces carbono-hidrógeno, que son objeto de estudio por parte de la química orgánica. </a:t>
            </a:r>
            <a:br>
              <a:rPr lang="es-ES" b="1" dirty="0">
                <a:solidFill>
                  <a:schemeClr val="bg1"/>
                </a:solidFill>
              </a:rPr>
            </a:br>
            <a:r>
              <a:rPr lang="es-ES" b="1" dirty="0">
                <a:solidFill>
                  <a:schemeClr val="bg1"/>
                </a:solidFill>
              </a:rPr>
              <a:t>Ambas disciplinas comparten numerosos puntos en común, y están surgiendo campos interdisciplinares de gran importancia, entre los que podemos citar la química organometálica.</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1500174"/>
            <a:ext cx="6400800" cy="4138626"/>
          </a:xfrm>
        </p:spPr>
        <p:txBody>
          <a:bodyPr>
            <a:noAutofit/>
          </a:bodyPr>
          <a:lstStyle/>
          <a:p>
            <a:r>
              <a:rPr lang="es-ES" sz="2800" b="1" dirty="0">
                <a:solidFill>
                  <a:schemeClr val="tx1"/>
                </a:solidFill>
              </a:rPr>
              <a:t>La parte más importante de los compuestos inorgánicos se forman por combinación de cationes y aniones unidos por enlaces iónicos. Así, el NaCl se forma por unión de cationes sodio con aniones cloruro. La facilidad con la que se forma un compuesto iónico depende del potencial de ionización (para el catión) y de la afinidad electrónica (para el anión) de los elementos que generan los iones respectivos. </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571480"/>
            <a:ext cx="4614866" cy="5554683"/>
          </a:xfrm>
        </p:spPr>
        <p:txBody>
          <a:bodyPr>
            <a:noAutofit/>
          </a:bodyPr>
          <a:lstStyle/>
          <a:p>
            <a:r>
              <a:rPr lang="es-ES" sz="2000" b="1" dirty="0">
                <a:solidFill>
                  <a:schemeClr val="bg1"/>
                </a:solidFill>
              </a:rPr>
              <a:t>Los compuestos inorgánicos mas importantes son los óxidos, carbonatos, sulfatos, ect. La mayor parte de los compuestos inorgánicos se caracterizan por puntos de fusión elevados, baja conductividad en estado sólido y una importante solubilidad en medio acuoso</a:t>
            </a:r>
            <a:r>
              <a:rPr lang="es-ES" sz="2000" b="1" dirty="0" smtClean="0">
                <a:solidFill>
                  <a:schemeClr val="bg1"/>
                </a:solidFill>
              </a:rPr>
              <a:t>.</a:t>
            </a:r>
          </a:p>
          <a:p>
            <a:endParaRPr lang="es-ES" sz="2000" b="1" dirty="0">
              <a:solidFill>
                <a:schemeClr val="bg1"/>
              </a:solidFill>
            </a:endParaRPr>
          </a:p>
          <a:p>
            <a:r>
              <a:rPr lang="es-ES" sz="2000" b="1" dirty="0">
                <a:solidFill>
                  <a:schemeClr val="bg1"/>
                </a:solidFill>
              </a:rPr>
              <a:t>A nivel industrial, la química inorgánica, tiene una gran importancia. Se acostumbra a medir el desarrollo de una nación por su productividad en ácido sulfúrico. Entre los productos químicos más fabricados a nivel mundial cabe citar el sulfato amónico, amoniaco, nitrato amónico, sulfato amónico, ácido hipocloroso, peróxido de hidrógeno, ácido nítrico, nitrógeno, oxígeno, carbonato de sodio…….</a:t>
            </a:r>
          </a:p>
        </p:txBody>
      </p:sp>
      <p:pic>
        <p:nvPicPr>
          <p:cNvPr id="7" name="AINTE ACADEMIA Formulacion quimica inorganica Cationes.mpeg">
            <a:hlinkClick r:id="" action="ppaction://media"/>
          </p:cNvPr>
          <p:cNvPicPr>
            <a:picLocks noGrp="1" noRot="1" noChangeAspect="1"/>
          </p:cNvPicPr>
          <p:nvPr>
            <p:ph idx="1"/>
            <a:videoFile r:link="rId1"/>
          </p:nvPr>
        </p:nvPicPr>
        <p:blipFill>
          <a:blip r:embed="rId4"/>
          <a:stretch>
            <a:fillRect/>
          </a:stretch>
        </p:blipFill>
        <p:spPr>
          <a:xfrm>
            <a:off x="5357818" y="2643182"/>
            <a:ext cx="3048000" cy="2286000"/>
          </a:xfrm>
          <a:prstGeom prst="rect">
            <a:avLst/>
          </a:prstGeom>
        </p:spPr>
      </p:pic>
      <p:sp>
        <p:nvSpPr>
          <p:cNvPr id="8" name="7 Rectángulo"/>
          <p:cNvSpPr/>
          <p:nvPr/>
        </p:nvSpPr>
        <p:spPr>
          <a:xfrm>
            <a:off x="5000596" y="1214422"/>
            <a:ext cx="4143404" cy="830997"/>
          </a:xfrm>
          <a:prstGeom prst="rect">
            <a:avLst/>
          </a:prstGeom>
        </p:spPr>
        <p:txBody>
          <a:bodyPr wrap="square">
            <a:spAutoFit/>
          </a:bodyPr>
          <a:lstStyle/>
          <a:p>
            <a:r>
              <a:rPr lang="es-ES" sz="2400" b="1" dirty="0" smtClean="0">
                <a:solidFill>
                  <a:schemeClr val="bg1"/>
                </a:solidFill>
                <a:latin typeface="Arial Black" pitchFamily="34" charset="0"/>
              </a:rPr>
              <a:t>Formulación química inorgánica Cationes</a:t>
            </a:r>
            <a:endParaRPr lang="es-ES" sz="2400" b="1" dirty="0">
              <a:solidFill>
                <a:schemeClr val="bg1"/>
              </a:solidFill>
              <a:latin typeface="Arial Black" pitchFamily="34" charset="0"/>
            </a:endParaRPr>
          </a:p>
        </p:txBody>
      </p:sp>
      <p:sp>
        <p:nvSpPr>
          <p:cNvPr id="9" name="8 Rectángulo"/>
          <p:cNvSpPr/>
          <p:nvPr/>
        </p:nvSpPr>
        <p:spPr>
          <a:xfrm>
            <a:off x="4857752" y="5214950"/>
            <a:ext cx="3742050" cy="369332"/>
          </a:xfrm>
          <a:prstGeom prst="rect">
            <a:avLst/>
          </a:prstGeom>
        </p:spPr>
        <p:txBody>
          <a:bodyPr wrap="none">
            <a:spAutoFit/>
          </a:bodyPr>
          <a:lstStyle/>
          <a:p>
            <a:r>
              <a:rPr lang="es-ES" dirty="0">
                <a:solidFill>
                  <a:schemeClr val="bg1"/>
                </a:solidFill>
              </a:rPr>
              <a:t>Clic encima del Video para Reproducir</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p:cTn id="13"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pt-BR" b="1" dirty="0" smtClean="0">
                <a:solidFill>
                  <a:schemeClr val="bg1"/>
                </a:solidFill>
              </a:rPr>
              <a:t>QUIMICA Inorgánica - Ácidos únicos formulacíon </a:t>
            </a:r>
            <a:endParaRPr lang="es-ES" dirty="0">
              <a:solidFill>
                <a:schemeClr val="bg1"/>
              </a:solidFill>
            </a:endParaRPr>
          </a:p>
        </p:txBody>
      </p:sp>
      <p:pic>
        <p:nvPicPr>
          <p:cNvPr id="4" name="QUIMICA Inorganica - Acidos unicoos formulacion.mpeg">
            <a:hlinkClick r:id="" action="ppaction://media"/>
          </p:cNvPr>
          <p:cNvPicPr>
            <a:picLocks noGrp="1" noRot="1" noChangeAspect="1"/>
          </p:cNvPicPr>
          <p:nvPr>
            <p:ph idx="1"/>
            <a:videoFile r:link="rId1"/>
          </p:nvPr>
        </p:nvPicPr>
        <p:blipFill>
          <a:blip r:embed="rId4"/>
          <a:stretch>
            <a:fillRect/>
          </a:stretch>
        </p:blipFill>
        <p:spPr>
          <a:xfrm>
            <a:off x="1714480" y="2428868"/>
            <a:ext cx="5612985" cy="3143272"/>
          </a:xfrm>
          <a:prstGeom prst="rect">
            <a:avLst/>
          </a:prstGeom>
        </p:spPr>
      </p:pic>
      <p:sp>
        <p:nvSpPr>
          <p:cNvPr id="5" name="4 Rectángulo"/>
          <p:cNvSpPr/>
          <p:nvPr/>
        </p:nvSpPr>
        <p:spPr>
          <a:xfrm>
            <a:off x="2500298" y="5715016"/>
            <a:ext cx="3742050" cy="369332"/>
          </a:xfrm>
          <a:prstGeom prst="rect">
            <a:avLst/>
          </a:prstGeom>
        </p:spPr>
        <p:txBody>
          <a:bodyPr wrap="none">
            <a:spAutoFit/>
          </a:bodyPr>
          <a:lstStyle/>
          <a:p>
            <a:r>
              <a:rPr lang="es-ES" dirty="0"/>
              <a:t>Clic encima del Video para Reproducir</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p:cTn id="13"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es-ES" sz="9600" b="1" dirty="0" smtClean="0">
                <a:ln/>
                <a:solidFill>
                  <a:schemeClr val="accent5">
                    <a:tint val="50000"/>
                    <a:satMod val="180000"/>
                  </a:schemeClr>
                </a:solidFill>
              </a:rPr>
              <a:t>Nomenclatura </a:t>
            </a:r>
            <a:endParaRPr lang="es-ES" sz="9600" b="1" dirty="0">
              <a:ln/>
              <a:solidFill>
                <a:schemeClr val="accent5">
                  <a:tint val="50000"/>
                  <a:satMod val="180000"/>
                </a:schemeClr>
              </a:solidFill>
            </a:endParaRPr>
          </a:p>
        </p:txBody>
      </p:sp>
      <p:pic>
        <p:nvPicPr>
          <p:cNvPr id="5" name="Centender la nomenclatura.mpeg">
            <a:hlinkClick r:id="" action="ppaction://media"/>
          </p:cNvPr>
          <p:cNvPicPr>
            <a:picLocks noGrp="1" noRot="1" noChangeAspect="1"/>
          </p:cNvPicPr>
          <p:nvPr>
            <p:ph idx="1"/>
            <a:videoFile r:link="rId1"/>
          </p:nvPr>
        </p:nvPicPr>
        <p:blipFill>
          <a:blip r:embed="rId4"/>
          <a:stretch>
            <a:fillRect/>
          </a:stretch>
        </p:blipFill>
        <p:spPr>
          <a:xfrm>
            <a:off x="2500298" y="2285992"/>
            <a:ext cx="4233882" cy="3342538"/>
          </a:xfrm>
          <a:prstGeom prst="rect">
            <a:avLst/>
          </a:prstGeom>
        </p:spPr>
      </p:pic>
      <p:sp>
        <p:nvSpPr>
          <p:cNvPr id="6" name="5 Rectángulo"/>
          <p:cNvSpPr/>
          <p:nvPr/>
        </p:nvSpPr>
        <p:spPr>
          <a:xfrm>
            <a:off x="2643174" y="5786454"/>
            <a:ext cx="3742050" cy="369332"/>
          </a:xfrm>
          <a:prstGeom prst="rect">
            <a:avLst/>
          </a:prstGeom>
        </p:spPr>
        <p:txBody>
          <a:bodyPr wrap="none">
            <a:spAutoFit/>
          </a:bodyPr>
          <a:lstStyle/>
          <a:p>
            <a:r>
              <a:rPr lang="es-ES" dirty="0"/>
              <a:t>Clic encima del Video para Reproducir</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p:cTn id="17"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3"/>
            <a:ext cx="7772400" cy="1071570"/>
          </a:xfrm>
        </p:spPr>
        <p:txBody>
          <a:bodyPr>
            <a:normAutofit fontScale="90000"/>
          </a:bodyPr>
          <a:lstStyle/>
          <a:p>
            <a:r>
              <a:rPr lang="es-ES" b="1" dirty="0" smtClean="0"/>
              <a:t>Nomenclaturas </a:t>
            </a:r>
            <a:br>
              <a:rPr lang="es-ES" b="1" dirty="0" smtClean="0"/>
            </a:br>
            <a:endParaRPr lang="es-ES" b="1" dirty="0"/>
          </a:p>
        </p:txBody>
      </p:sp>
      <p:sp>
        <p:nvSpPr>
          <p:cNvPr id="3" name="2 Subtítulo"/>
          <p:cNvSpPr>
            <a:spLocks noGrp="1"/>
          </p:cNvSpPr>
          <p:nvPr>
            <p:ph type="subTitle" idx="1"/>
          </p:nvPr>
        </p:nvSpPr>
        <p:spPr>
          <a:xfrm>
            <a:off x="1371600" y="1571612"/>
            <a:ext cx="6400800" cy="4067188"/>
          </a:xfrm>
        </p:spPr>
        <p:txBody>
          <a:bodyPr>
            <a:normAutofit/>
          </a:bodyPr>
          <a:lstStyle/>
          <a:p>
            <a:pPr lvl="1"/>
            <a:r>
              <a:rPr lang="es-ES" dirty="0" smtClean="0">
                <a:solidFill>
                  <a:srgbClr val="7030A0"/>
                </a:solidFill>
              </a:rPr>
              <a:t>Para nombrar los compuestos químicos inorgánicos se siguen las normas de la IUPAC (unión internacional de química pura y aplicada). Se aceptan tres tipos de nomenclaturas para los compuestos inorgánicos, la sistemática, la nomenclatura de stock y la nomenclatura tradicional. </a:t>
            </a:r>
          </a:p>
          <a:p>
            <a:endParaRPr lang="es-ES" dirty="0">
              <a:solidFill>
                <a:srgbClr val="7030A0"/>
              </a:solidFill>
            </a:endParaRP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57158" y="357166"/>
            <a:ext cx="8501122" cy="6215106"/>
          </a:xfrm>
        </p:spPr>
        <p:txBody>
          <a:bodyPr>
            <a:noAutofit/>
          </a:bodyPr>
          <a:lstStyle/>
          <a:p>
            <a:pPr lvl="1" algn="l"/>
            <a:r>
              <a:rPr lang="es-ES" sz="1500" b="1" dirty="0" smtClean="0">
                <a:solidFill>
                  <a:schemeClr val="tx1"/>
                </a:solidFill>
              </a:rPr>
              <a:t>*NOMENCLATURA SISTEMÁTICA.   </a:t>
            </a:r>
          </a:p>
          <a:p>
            <a:pPr lvl="1" algn="l"/>
            <a:r>
              <a:rPr lang="es-ES" sz="1500" b="1" dirty="0" smtClean="0">
                <a:solidFill>
                  <a:schemeClr val="tx1"/>
                </a:solidFill>
              </a:rPr>
              <a:t>Para nombrar compuestos químicos según esta nomenclatura se utilizan los prefijos: MONO_, DI_, TRI_, TETRA_, PENTA_, HEXA_, HEPTA_ ...   </a:t>
            </a:r>
          </a:p>
          <a:p>
            <a:pPr lvl="1" algn="l"/>
            <a:r>
              <a:rPr lang="es-ES" sz="1500" b="1" dirty="0" smtClean="0">
                <a:solidFill>
                  <a:schemeClr val="tx1"/>
                </a:solidFill>
              </a:rPr>
              <a:t>Cl2O3 Trióxido de dicloro </a:t>
            </a:r>
          </a:p>
          <a:p>
            <a:pPr lvl="1" algn="l"/>
            <a:r>
              <a:rPr lang="es-ES" sz="1500" b="1" dirty="0" smtClean="0">
                <a:solidFill>
                  <a:schemeClr val="tx1"/>
                </a:solidFill>
              </a:rPr>
              <a:t>I2O Monóxido de diodo </a:t>
            </a:r>
          </a:p>
          <a:p>
            <a:pPr algn="l"/>
            <a:endParaRPr lang="es-ES" sz="1500" b="1" dirty="0" smtClean="0">
              <a:solidFill>
                <a:schemeClr val="tx1"/>
              </a:solidFill>
            </a:endParaRPr>
          </a:p>
          <a:p>
            <a:pPr lvl="1" algn="l"/>
            <a:r>
              <a:rPr lang="es-ES" sz="1500" b="1" dirty="0" smtClean="0">
                <a:solidFill>
                  <a:schemeClr val="tx1"/>
                </a:solidFill>
              </a:rPr>
              <a:t>*NOMENCLATURA DE STOCK.   </a:t>
            </a:r>
          </a:p>
          <a:p>
            <a:pPr lvl="1" algn="l"/>
            <a:r>
              <a:rPr lang="es-ES" sz="1500" b="1" dirty="0" smtClean="0">
                <a:solidFill>
                  <a:schemeClr val="tx1"/>
                </a:solidFill>
              </a:rPr>
              <a:t>En este tipo de nomenclatura, cuando el elemento que forma el compuesto tiene más de una valencia, ésta se indica al final, en números romanos y entre paréntesis:   </a:t>
            </a:r>
          </a:p>
          <a:p>
            <a:pPr lvl="1" algn="l"/>
            <a:r>
              <a:rPr lang="es-ES" sz="1500" b="1" dirty="0" smtClean="0">
                <a:solidFill>
                  <a:schemeClr val="tx1"/>
                </a:solidFill>
              </a:rPr>
              <a:t>Fe(OH)2 Hidróxido de hierro (II) </a:t>
            </a:r>
          </a:p>
          <a:p>
            <a:pPr lvl="1" algn="l"/>
            <a:r>
              <a:rPr lang="es-ES" sz="1500" b="1" dirty="0" smtClean="0">
                <a:solidFill>
                  <a:schemeClr val="tx1"/>
                </a:solidFill>
              </a:rPr>
              <a:t>Fe(OH)3 Hidróxido de hierro (III) </a:t>
            </a:r>
          </a:p>
          <a:p>
            <a:pPr algn="l"/>
            <a:endParaRPr lang="es-ES" sz="1500" b="1" dirty="0" smtClean="0">
              <a:solidFill>
                <a:schemeClr val="tx1"/>
              </a:solidFill>
            </a:endParaRPr>
          </a:p>
          <a:p>
            <a:pPr lvl="1" algn="l"/>
            <a:r>
              <a:rPr lang="es-ES" sz="1500" b="1" dirty="0" smtClean="0">
                <a:solidFill>
                  <a:schemeClr val="tx1"/>
                </a:solidFill>
              </a:rPr>
              <a:t>*NOMENCLATURA TRADICIONAL.   </a:t>
            </a:r>
          </a:p>
          <a:p>
            <a:pPr lvl="1" algn="l"/>
            <a:r>
              <a:rPr lang="es-ES" sz="1500" b="1" dirty="0" smtClean="0">
                <a:solidFill>
                  <a:schemeClr val="tx1"/>
                </a:solidFill>
              </a:rPr>
              <a:t>En esta nomenclatura para poder distinguir con qué valencia funcionan los elementos en ese compuesto se utilizan una serie de prefijos y sufijos: </a:t>
            </a:r>
          </a:p>
          <a:p>
            <a:pPr algn="l"/>
            <a:r>
              <a:rPr lang="es-ES" sz="1500" b="1" dirty="0" smtClean="0">
                <a:solidFill>
                  <a:schemeClr val="tx1"/>
                </a:solidFill>
              </a:rPr>
              <a:t> </a:t>
            </a:r>
            <a:endParaRPr lang="es-ES" sz="1500" b="1" dirty="0">
              <a:solidFill>
                <a:schemeClr val="tx1"/>
              </a:solidFill>
            </a:endParaRPr>
          </a:p>
        </p:txBody>
      </p:sp>
      <p:pic>
        <p:nvPicPr>
          <p:cNvPr id="4" name="3 Imagen"/>
          <p:cNvPicPr/>
          <p:nvPr/>
        </p:nvPicPr>
        <p:blipFill>
          <a:blip r:embed="rId3"/>
          <a:srcRect l="8496" t="51042" r="45898" b="27083"/>
          <a:stretch>
            <a:fillRect/>
          </a:stretch>
        </p:blipFill>
        <p:spPr bwMode="auto">
          <a:xfrm>
            <a:off x="3357554" y="4500570"/>
            <a:ext cx="4929222" cy="1857388"/>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1032</Words>
  <Application>Microsoft Office PowerPoint</Application>
  <PresentationFormat>Presentación en pantalla (4:3)</PresentationFormat>
  <Paragraphs>88</Paragraphs>
  <Slides>18</Slides>
  <Notes>0</Notes>
  <HiddenSlides>0</HiddenSlides>
  <MMClips>3</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Química  Inorgánica</vt:lpstr>
      <vt:lpstr>Química inorgánica</vt:lpstr>
      <vt:lpstr>Presentación de PowerPoint</vt:lpstr>
      <vt:lpstr>Presentación de PowerPoint</vt:lpstr>
      <vt:lpstr>Presentación de PowerPoint</vt:lpstr>
      <vt:lpstr>QUIMICA Inorgánica - Ácidos únicos formulacíon </vt:lpstr>
      <vt:lpstr>Nomenclatura </vt:lpstr>
      <vt:lpstr>Nomenclaturas  </vt:lpstr>
      <vt:lpstr>Presentación de PowerPoint</vt:lpstr>
      <vt:lpstr>Óxidos  </vt:lpstr>
      <vt:lpstr>Presentación de PowerPoint</vt:lpstr>
      <vt:lpstr>Presentación de PowerPoint</vt:lpstr>
      <vt:lpstr>Presentación de PowerPoint</vt:lpstr>
      <vt:lpstr>HIDRÓXIDOS</vt:lpstr>
      <vt:lpstr>SALES </vt:lpstr>
      <vt:lpstr>Presentación de PowerPoint</vt:lpstr>
      <vt:lpstr>PERÓXIDOS </vt:lpstr>
      <vt:lpstr>integrantes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Química  Inorgánica</dc:title>
  <dc:creator>CRISTIAN</dc:creator>
  <cp:lastModifiedBy>Usuario</cp:lastModifiedBy>
  <cp:revision>23</cp:revision>
  <dcterms:created xsi:type="dcterms:W3CDTF">2011-11-03T20:25:02Z</dcterms:created>
  <dcterms:modified xsi:type="dcterms:W3CDTF">2012-09-27T13:15:51Z</dcterms:modified>
</cp:coreProperties>
</file>